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60" r:id="rId1"/>
  </p:sldMasterIdLst>
  <p:notesMasterIdLst>
    <p:notesMasterId r:id="rId29"/>
  </p:notesMasterIdLst>
  <p:sldIdLst>
    <p:sldId id="256" r:id="rId2"/>
    <p:sldId id="262" r:id="rId3"/>
    <p:sldId id="259" r:id="rId4"/>
    <p:sldId id="260" r:id="rId5"/>
    <p:sldId id="257" r:id="rId6"/>
    <p:sldId id="286" r:id="rId7"/>
    <p:sldId id="288" r:id="rId8"/>
    <p:sldId id="287" r:id="rId9"/>
    <p:sldId id="289" r:id="rId10"/>
    <p:sldId id="290" r:id="rId11"/>
    <p:sldId id="263" r:id="rId12"/>
    <p:sldId id="281" r:id="rId13"/>
    <p:sldId id="264" r:id="rId14"/>
    <p:sldId id="291" r:id="rId15"/>
    <p:sldId id="301" r:id="rId16"/>
    <p:sldId id="302" r:id="rId17"/>
    <p:sldId id="303" r:id="rId18"/>
    <p:sldId id="277" r:id="rId19"/>
    <p:sldId id="304" r:id="rId20"/>
    <p:sldId id="293" r:id="rId21"/>
    <p:sldId id="295" r:id="rId22"/>
    <p:sldId id="294" r:id="rId23"/>
    <p:sldId id="297" r:id="rId24"/>
    <p:sldId id="298" r:id="rId25"/>
    <p:sldId id="299" r:id="rId26"/>
    <p:sldId id="300" r:id="rId27"/>
    <p:sldId id="283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94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288" autoAdjust="0"/>
  </p:normalViewPr>
  <p:slideViewPr>
    <p:cSldViewPr snapToGrid="0">
      <p:cViewPr varScale="1">
        <p:scale>
          <a:sx n="92" d="100"/>
          <a:sy n="92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D7390-1BC2-4521-98AD-041C2C323D79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7858B3-F034-4912-88A5-B71363D8E6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81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8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01800" y="326012"/>
            <a:ext cx="1369039" cy="10130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pic>
        <p:nvPicPr>
          <p:cNvPr id="6" name="Imagem 11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4805" y="327588"/>
            <a:ext cx="1334195" cy="10130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sp>
        <p:nvSpPr>
          <p:cNvPr id="7" name="CaixaDeTexto 12"/>
          <p:cNvSpPr txBox="1"/>
          <p:nvPr userDrawn="1"/>
        </p:nvSpPr>
        <p:spPr>
          <a:xfrm>
            <a:off x="368300" y="1638300"/>
            <a:ext cx="8448675" cy="400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2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Instituto de Meio Ambiente de Mato Grosso do Sul </a:t>
            </a:r>
          </a:p>
        </p:txBody>
      </p:sp>
      <p:pic>
        <p:nvPicPr>
          <p:cNvPr id="8" name="Imagem 14"/>
          <p:cNvPicPr>
            <a:picLocks noChangeAspect="1"/>
          </p:cNvPicPr>
          <p:nvPr userDrawn="1"/>
        </p:nvPicPr>
        <p:blipFill>
          <a:blip r:embed="rId5"/>
          <a:srcRect l="6133" t="16759" r="4678" b="10773"/>
          <a:stretch>
            <a:fillRect/>
          </a:stretch>
        </p:blipFill>
        <p:spPr bwMode="auto">
          <a:xfrm>
            <a:off x="3492500" y="6089650"/>
            <a:ext cx="29622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5"/>
          <p:cNvPicPr>
            <a:picLocks noChangeAspect="1"/>
          </p:cNvPicPr>
          <p:nvPr userDrawn="1"/>
        </p:nvPicPr>
        <p:blipFill rotWithShape="1">
          <a:blip r:embed="rId6"/>
          <a:srcRect r="1826"/>
          <a:stretch/>
        </p:blipFill>
        <p:spPr>
          <a:xfrm>
            <a:off x="7369666" y="329168"/>
            <a:ext cx="1458000" cy="10098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pic>
        <p:nvPicPr>
          <p:cNvPr id="10" name="Picture 8" descr="S:\2Dir.Desenvolvimento\GDM\5. UNIDADE DE EDUCAÇÃO AMBIENTAL\BANCO DE IMAGENS IMASUL\Licenciamento\Edemir Rodrigues\4900_13536_img_4413g1.jpg"/>
          <p:cNvPicPr>
            <a:picLocks noChangeAspect="1" noChangeArrowheads="1"/>
          </p:cNvPicPr>
          <p:nvPr userDrawn="1"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432814" y="324429"/>
            <a:ext cx="1521165" cy="10146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  <a:extLst/>
        </p:spPr>
      </p:pic>
      <p:pic>
        <p:nvPicPr>
          <p:cNvPr id="11" name="Picture 10" descr="S:\2Dir.Desenvolvimento\GDM\5. UNIDADE DE EDUCAÇÃO AMBIENTAL\BANCO DE IMAGENS IMASUL\ANIMAIS\CAMPANHA CRAS 20 ANOS 057.jpg"/>
          <p:cNvPicPr>
            <a:picLocks noChangeAspect="1" noChangeArrowheads="1"/>
          </p:cNvPicPr>
          <p:nvPr userDrawn="1"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070839" y="326012"/>
            <a:ext cx="1361975" cy="10146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  <a:extLst/>
        </p:spPr>
      </p:pic>
      <p:pic>
        <p:nvPicPr>
          <p:cNvPr id="12" name="Picture 11" descr="S:\2Dir.Desenvolvimento\GDM\1. ADMINISTRATIVO\LOGOS\Logo IMASUL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689225" y="6157913"/>
            <a:ext cx="762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6"/>
          <p:cNvPicPr>
            <a:picLocks noChangeAspect="1"/>
          </p:cNvPicPr>
          <p:nvPr userDrawn="1"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953979" y="324429"/>
            <a:ext cx="1415687" cy="1014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4700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3725"/>
            <a:ext cx="7772400" cy="1515788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761" y="427320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4831-5178-43BB-B8E1-E13C84B306DD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8ED8-4E8C-4480-85A7-50489CC278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EADD-3524-44AA-A11C-D6FB6F9F7C95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2ED9-FC56-49E8-9964-562190ACD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46FC-3EAF-40E3-A591-B2E1D6B6DD47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D693-5DCE-4818-AF53-5F2D60FED2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7"/>
          <p:cNvSpPr txBox="1"/>
          <p:nvPr userDrawn="1"/>
        </p:nvSpPr>
        <p:spPr>
          <a:xfrm>
            <a:off x="0" y="114300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Instituto de Meio Ambiente de Mato Grosso do Sul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3063"/>
            <a:ext cx="7886700" cy="1207626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BEF9-664F-4DD0-A24A-4CFCABA5B237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B7AA-7F29-45CF-9AE9-5B31D886C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7DA9-3856-4B07-8720-1DCE5AF4E78A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6C3A-4D4F-4823-9E6C-AFAD79D5A1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1611-3CD0-4FDA-9FF5-C9C9EDE08DBD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DCDC-B74B-4022-8B46-4E2E9CDF89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125A-B1BF-44DA-9F40-096648FA10E7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CE25-9C9F-4192-9165-AC2706D84E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28DA-542F-48AC-B3CA-93C8E2E98279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0E29-8E1E-4D66-812E-C9C524EDEC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FA38-3A10-471E-97FF-DE0E5EC1D44D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E79C-2657-47D8-8C37-B80EDEDCE4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9746-BEA6-4C43-8469-9383D47DFDCC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7B3F-B6E4-4C4F-9E95-8D8073914B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12AF-C623-4AC9-93E0-28F29F964A90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F200-BE1E-4C2B-907C-9AFFBAEF90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A0C133-0937-425F-8927-D061F8B91D39}" type="datetimeFigureOut">
              <a:rPr lang="pt-BR"/>
              <a:pPr>
                <a:defRPr/>
              </a:pPr>
              <a:t>25/08/2017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9D01E-E3B6-4499-98E6-768D320A19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sul.ms.gov.b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masul.ms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masul.ms.gov.b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../PROJETOS%20EM%20EXECU&#199;&#195;O/4.%20SisEA-MS/FOLDER,%20CARTILHA%20E%20MANUAL/Manual%20SisEA-MS%202015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sul.ms.gov.br/educacao-ambiental/sistema-estadual-de-informacao-em-educacao-ambiental-siseam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581025" y="2668588"/>
            <a:ext cx="8069263" cy="1054100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Sistema de Informação em Educação Ambiental de Mato Grosso do Sul (SisEA/MS)</a:t>
            </a:r>
            <a:endParaRPr lang="pt-BR" sz="2400" b="1" smtClean="0">
              <a:latin typeface="Arial" charset="0"/>
              <a:cs typeface="Arial" charset="0"/>
            </a:endParaRP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1003300" y="3948113"/>
            <a:ext cx="7265988" cy="1711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sz="1800" dirty="0" smtClean="0">
                <a:latin typeface="Arial" charset="0"/>
                <a:cs typeface="Arial" charset="0"/>
              </a:rPr>
              <a:t>Eliane Maria Garcia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800" dirty="0" smtClean="0">
                <a:latin typeface="Arial" charset="0"/>
                <a:cs typeface="Arial" charset="0"/>
              </a:rPr>
              <a:t>Unidade de Educação Ambiental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800" dirty="0" smtClean="0">
                <a:latin typeface="Arial" charset="0"/>
                <a:cs typeface="Arial" charset="0"/>
              </a:rPr>
              <a:t>Gerência de Desenvolvimento e Modernização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800" dirty="0" smtClean="0">
                <a:latin typeface="Arial" charset="0"/>
                <a:cs typeface="Arial" charset="0"/>
              </a:rPr>
              <a:t>Instituto de Meio Ambiente de Mato Grosso do Sul - Imasul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b="1" dirty="0" smtClean="0">
                <a:latin typeface="Arial" charset="0"/>
                <a:cs typeface="Arial" charset="0"/>
              </a:rPr>
              <a:t>24/08/2017</a:t>
            </a:r>
            <a:endParaRPr lang="pt-BR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pag inicial siri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425" y="0"/>
            <a:ext cx="613886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Line 5"/>
          <p:cNvSpPr>
            <a:spLocks noChangeShapeType="1"/>
          </p:cNvSpPr>
          <p:nvPr/>
        </p:nvSpPr>
        <p:spPr bwMode="auto">
          <a:xfrm flipH="1">
            <a:off x="7931216" y="5333749"/>
            <a:ext cx="1034983" cy="44186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79" name="Retângulo 5"/>
          <p:cNvSpPr>
            <a:spLocks noChangeArrowheads="1"/>
          </p:cNvSpPr>
          <p:nvPr/>
        </p:nvSpPr>
        <p:spPr bwMode="auto">
          <a:xfrm>
            <a:off x="120650" y="3070225"/>
            <a:ext cx="2284413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500"/>
              <a:t>Entrando no SIRIEMA (</a:t>
            </a:r>
            <a:r>
              <a:rPr lang="pt-BR" altLang="pt-BR" sz="1500">
                <a:hlinkClick r:id="rId3"/>
              </a:rPr>
              <a:t>www.imasul.ms.gov.br</a:t>
            </a:r>
            <a:r>
              <a:rPr lang="pt-BR" altLang="pt-BR" sz="150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204788" y="482600"/>
            <a:ext cx="8310562" cy="1208088"/>
          </a:xfrm>
        </p:spPr>
        <p:txBody>
          <a:bodyPr/>
          <a:lstStyle/>
          <a:p>
            <a:pPr algn="r" eaLnBrk="1" hangingPunct="1"/>
            <a:r>
              <a:rPr lang="pt-BR" altLang="pt-BR" sz="2400" b="1" smtClean="0">
                <a:latin typeface="Arial" charset="0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5602" name="Retângulo 5"/>
          <p:cNvSpPr>
            <a:spLocks noChangeArrowheads="1"/>
          </p:cNvSpPr>
          <p:nvPr/>
        </p:nvSpPr>
        <p:spPr bwMode="auto">
          <a:xfrm>
            <a:off x="468313" y="1550988"/>
            <a:ext cx="81359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/>
              <a:t>- Para cadastrar ações no SisEA/MS, é necessário se cadastrar no Sistema IMASUL de Registros e Informações Estratégicas do Meio Ambiente (Siriema) por meio do site do Imasul: </a:t>
            </a:r>
            <a:r>
              <a:rPr lang="pt-BR" altLang="pt-BR">
                <a:hlinkClick r:id="rId2"/>
              </a:rPr>
              <a:t>www.imasul.ms.gov.br</a:t>
            </a:r>
            <a:endParaRPr lang="pt-BR" altLang="pt-BR"/>
          </a:p>
        </p:txBody>
      </p:sp>
      <p:pic>
        <p:nvPicPr>
          <p:cNvPr id="25603" name="Picture 6" descr="pag inicial siriem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8" y="2527300"/>
            <a:ext cx="41719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Picture 7" descr="pag inicial siriema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575" y="2973388"/>
            <a:ext cx="3983038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tângulo 5"/>
          <p:cNvSpPr>
            <a:spLocks noChangeArrowheads="1"/>
          </p:cNvSpPr>
          <p:nvPr/>
        </p:nvSpPr>
        <p:spPr bwMode="auto">
          <a:xfrm>
            <a:off x="468313" y="1550988"/>
            <a:ext cx="8135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600"/>
              <a:t>Entrando no SIRIEMA: </a:t>
            </a:r>
            <a:r>
              <a:rPr lang="pt-BR" altLang="pt-BR" sz="1600">
                <a:hlinkClick r:id="rId2"/>
              </a:rPr>
              <a:t>www.imasul.ms.gov.br</a:t>
            </a:r>
            <a:endParaRPr lang="pt-BR" altLang="pt-BR" sz="1600"/>
          </a:p>
          <a:p>
            <a:endParaRPr lang="pt-BR" altLang="pt-BR" sz="1600"/>
          </a:p>
        </p:txBody>
      </p:sp>
      <p:pic>
        <p:nvPicPr>
          <p:cNvPr id="26626" name="Picture 6" descr="Siriema - inicial detal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913" y="2236788"/>
            <a:ext cx="440848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7"/>
          <p:cNvSpPr>
            <a:spLocks noChangeShapeType="1"/>
          </p:cNvSpPr>
          <p:nvPr/>
        </p:nvSpPr>
        <p:spPr bwMode="auto">
          <a:xfrm flipH="1">
            <a:off x="5988049" y="3970338"/>
            <a:ext cx="2010544" cy="723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28" name="Título 1"/>
          <p:cNvSpPr>
            <a:spLocks/>
          </p:cNvSpPr>
          <p:nvPr/>
        </p:nvSpPr>
        <p:spPr bwMode="auto">
          <a:xfrm>
            <a:off x="204788" y="482600"/>
            <a:ext cx="831056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pt-BR" altLang="pt-BR" sz="2400" b="1">
                <a:cs typeface="Times New Roman" pitchFamily="18" charset="0"/>
              </a:rPr>
              <a:t>SisEA/MS – Sistema Estadual de Informação em Educação Ambiental</a:t>
            </a:r>
            <a:endParaRPr lang="pt-BR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315913" y="388938"/>
            <a:ext cx="8199437" cy="1206500"/>
          </a:xfrm>
        </p:spPr>
        <p:txBody>
          <a:bodyPr/>
          <a:lstStyle/>
          <a:p>
            <a:pPr algn="r" eaLnBrk="1" hangingPunct="1"/>
            <a:r>
              <a:rPr lang="pt-BR" altLang="pt-BR" sz="2400" b="1" smtClean="0">
                <a:latin typeface="Arial" charset="0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5" descr="Siriema - pag EA 1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388" y="1768475"/>
            <a:ext cx="74183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6"/>
          <p:cNvSpPr>
            <a:spLocks noChangeShapeType="1"/>
          </p:cNvSpPr>
          <p:nvPr/>
        </p:nvSpPr>
        <p:spPr bwMode="auto">
          <a:xfrm flipH="1">
            <a:off x="2401888" y="3676851"/>
            <a:ext cx="1650348" cy="109041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4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3794" name="Retângulo 4"/>
          <p:cNvSpPr>
            <a:spLocks noChangeArrowheads="1"/>
          </p:cNvSpPr>
          <p:nvPr/>
        </p:nvSpPr>
        <p:spPr bwMode="auto">
          <a:xfrm>
            <a:off x="365125" y="1555750"/>
            <a:ext cx="8126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Manual do SisEA/MS:</a:t>
            </a:r>
          </a:p>
        </p:txBody>
      </p:sp>
      <p:pic>
        <p:nvPicPr>
          <p:cNvPr id="3379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1882775"/>
            <a:ext cx="29146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44850" y="1955800"/>
            <a:ext cx="2914650" cy="414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Cadastros obrigatórios desde 2015</a:t>
            </a:r>
          </a:p>
          <a:p>
            <a:endParaRPr lang="pt-BR" dirty="0" smtClean="0"/>
          </a:p>
          <a:p>
            <a:r>
              <a:rPr lang="pt-BR" dirty="0" smtClean="0"/>
              <a:t>Ações desenvolvidas pelos municípios para pontuação no ICMS Ecológico;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Programas de Educação Ambiental em atendimento ao licenciamento ambiental de grandes empreendimentos.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4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1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453415"/>
            <a:ext cx="7886700" cy="46586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Ações desenvolvidas pelos municípios para pontuação no ICMS Ecológico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O ICMS Ecológico é um mecanismo de repartição de receitas tributárias pertencentes aos municípios, baseado em um conjunto de critérios ambientais, estabelecidos para determinar quanto cada município irá receber dos recursos financeiros arrecadados com o ICMS do Estado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O ICMS Ecológico é composto por dois componentes:</a:t>
            </a:r>
          </a:p>
          <a:p>
            <a:pPr algn="just"/>
            <a:r>
              <a:rPr lang="pt-BR" dirty="0" smtClean="0"/>
              <a:t>Unidades de conservação e terras indígenas;</a:t>
            </a:r>
          </a:p>
          <a:p>
            <a:pPr algn="just"/>
            <a:r>
              <a:rPr lang="pt-BR" dirty="0" smtClean="0"/>
              <a:t>Resíduos Sólidos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4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6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63312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Ações desenvolvidas pelos municípios para pontuação no ICMS Ecológico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As unidades de conservação e terras indígenas são avaliadas anualmente por meio de tábuas de avaliação e pela comprovação de sua efetiva gestão, o que provoca a variação do seu índice de qualidade. O cadastramento no</a:t>
            </a:r>
            <a:r>
              <a:rPr lang="pt-BR" dirty="0">
                <a:hlinkClick r:id="rId2"/>
              </a:rPr>
              <a:t> </a:t>
            </a:r>
            <a:r>
              <a:rPr lang="pt-BR" b="1" u="sng" dirty="0" err="1">
                <a:hlinkClick r:id="rId2"/>
              </a:rPr>
              <a:t>SisEA</a:t>
            </a:r>
            <a:r>
              <a:rPr lang="pt-BR" dirty="0"/>
              <a:t> dos programas/projetos e ações de Educação Ambiental realizados pelos municípios é um dos vários itens passíveis de  pontuação dentro da tábua de avaliação.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4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4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0963" y="128588"/>
          <a:ext cx="8975752" cy="6148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663"/>
                <a:gridCol w="187278"/>
                <a:gridCol w="1084349"/>
                <a:gridCol w="1298136"/>
                <a:gridCol w="1351401"/>
                <a:gridCol w="1441494"/>
                <a:gridCol w="2170431"/>
              </a:tblGrid>
              <a:tr h="5168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GOVERNO DO ESTADO DE MATO GROSSO DO SUL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SECRETARIA DE ESTADO DE MEIO AMBIENTE E DESENVOLVIMENTO ECONÔMICO – SEMADE </a:t>
                      </a:r>
                      <a:br>
                        <a:rPr lang="pt-BR" sz="900" dirty="0">
                          <a:effectLst/>
                        </a:rPr>
                      </a:br>
                      <a:r>
                        <a:rPr lang="pt-BR" sz="900" dirty="0">
                          <a:effectLst/>
                        </a:rPr>
                        <a:t>INSTITUTO DE MEIO AMBIENTE DO MATO GROSSO DO SUL - IMASUL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39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Tabela 01. Conceitos e critérios para classificação de modalidades de educação ambiental.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5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Tipos de ação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AÇÃO PONTUAL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CAMPANHA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PESQUISA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PROJETO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</a:rPr>
                        <a:t>PROGRAMA</a:t>
                      </a:r>
                      <a:endParaRPr lang="pt-B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65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Classificações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b"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6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Conceito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Entende-se por ação pontual uma atividade ou evento únicos com o objetivo de sensibilizar o público alvo e desvinculados da obrigatoriedade de continuidade. Nesta categoria se enquadram os eventos temáticos compostos por atividades pontuais. Ações pontuais têm caráter temporário, podendo ser cíclicas.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Entende-se por campanha uma combinação de atividades ou eventos coordenados integradamente num plano </a:t>
                      </a:r>
                      <a:r>
                        <a:rPr lang="pt-BR" sz="800" dirty="0" err="1">
                          <a:effectLst/>
                        </a:rPr>
                        <a:t>seqüencial</a:t>
                      </a:r>
                      <a:r>
                        <a:rPr lang="pt-BR" sz="800" dirty="0">
                          <a:effectLst/>
                        </a:rPr>
                        <a:t> para atingir um objetivo específico baseado na divulgação pública de informações socioambientais com intencionalidade educativa.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atividades orientadas e planejadas de construção do conhecimento científico mediante o emprego de métodos e estratégias. Tem como meta principal a investigação de fatos, fenômenos ou situações socioambientais, podendo gerar novos saberes, comprovar ou refutar outros pré-existentes. 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atividades articuladas e organizadas para atingir objetivos e públicos específicos com uma única linha de ação, dentro de um período proposto, devendo apresentar resultados alcançados no seu término, devendo ser antecedido de um diagnóstico. Após isso, é cuidadosamente planejado para alcançar seus objetivos por meio de metas, atividades e tarefas. Os projetos possuem um cronograma de execução e podem ser financiados pela instituição executora ou receber recursos de terceiros.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É um conjunto de princípios e diretrizes que se articulam a partir de um mesmo referencial teórico-metodológico e norteiam projetos e ações, preferencialmente de caráter multidisciplinar. O programa dá nome e diretrizes a uma série de ações organizadas, mas com atuação independente. Deve ser contínuo até o alcance de seus objetivos, com várias linhas de ação, podendo contemplar diversos públicos. As ações realizadas dentro de um programa podem ser definidas como projetos, campanhas e até mesmo atividades, e devem ser planejadas para garantir a continuidade e permanência do processo educativo com tempo de execução pré-definidos, desde que de acordo com o objetivo geral.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Critérios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Introdução/contextualização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Justificativa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Mobilização e Articulação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Diagnóstico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Objetivo geral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Objetivo específico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Linhas de 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Não se aplica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Metodologia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Resultados atingidos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303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Integração entre as atividades executadas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Não se aplica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Área de abrangência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Delimitada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Delimitada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 de duração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 ou permanente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Temporário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Contínuo e Permanente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Público alvo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Abrangente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Definido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147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Formação de Parcerias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Opcional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Recomendado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  <a:tr h="303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Recursos gráficos, audiovisuais e/ou virtuais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Recomendado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Opcional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Obrigatório</a:t>
                      </a:r>
                      <a:endParaRPr lang="pt-B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Obrigatório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" marR="257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Programas de Educação Ambiental (PEA) em atendimento ao licenciamento.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Os empreendimentos que necessitem de Estudo de Impacto Ambiental (EIA) e Relatório de Impacto Ambiental (RIMA) apresentam de acordo com a condicionante de licença </a:t>
            </a:r>
            <a:r>
              <a:rPr lang="pt-BR" dirty="0" err="1" smtClean="0"/>
              <a:t>PEA’s</a:t>
            </a:r>
            <a:r>
              <a:rPr lang="pt-BR" dirty="0" smtClean="0"/>
              <a:t> via </a:t>
            </a:r>
            <a:r>
              <a:rPr lang="pt-BR" dirty="0" err="1" smtClean="0"/>
              <a:t>SisEA</a:t>
            </a:r>
            <a:r>
              <a:rPr lang="pt-BR" dirty="0" smtClean="0"/>
              <a:t>/MS para análise, aprovação, acompanhamento e monitoramento.</a:t>
            </a:r>
          </a:p>
          <a:p>
            <a:pPr algn="just"/>
            <a:r>
              <a:rPr lang="pt-BR" dirty="0" smtClean="0"/>
              <a:t>Roteiro para Elaboração de Programa de Educação Ambiental.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4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Conteúdo 2"/>
          <p:cNvSpPr>
            <a:spLocks noGrp="1"/>
          </p:cNvSpPr>
          <p:nvPr>
            <p:ph idx="1"/>
          </p:nvPr>
        </p:nvSpPr>
        <p:spPr>
          <a:xfrm>
            <a:off x="393700" y="1755775"/>
            <a:ext cx="8121650" cy="36576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b="1" smtClean="0">
                <a:latin typeface="Arial" charset="0"/>
                <a:cs typeface="Arial" charset="0"/>
              </a:rPr>
              <a:t>Política Nacional de Educação Ambiental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t-BR" b="1" smtClean="0">
                <a:latin typeface="Arial" charset="0"/>
                <a:cs typeface="Arial" charset="0"/>
              </a:rPr>
              <a:t>(Lei nº 9.795/1999)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b="1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t-BR" sz="2000" smtClean="0">
                <a:latin typeface="Arial" charset="0"/>
                <a:cs typeface="Arial" charset="0"/>
              </a:rPr>
              <a:t>Art 1º Entendem-se por educação ambiental os processos por meio dos quais o </a:t>
            </a:r>
            <a:r>
              <a:rPr lang="pt-BR" sz="2000" b="1" smtClean="0">
                <a:latin typeface="Arial" charset="0"/>
                <a:cs typeface="Arial" charset="0"/>
              </a:rPr>
              <a:t>indivíduo</a:t>
            </a:r>
            <a:r>
              <a:rPr lang="pt-BR" sz="2000" smtClean="0">
                <a:latin typeface="Arial" charset="0"/>
                <a:cs typeface="Arial" charset="0"/>
              </a:rPr>
              <a:t> e a </a:t>
            </a:r>
            <a:r>
              <a:rPr lang="pt-BR" sz="2000" b="1" smtClean="0">
                <a:latin typeface="Arial" charset="0"/>
                <a:cs typeface="Arial" charset="0"/>
              </a:rPr>
              <a:t>coletividade</a:t>
            </a:r>
            <a:r>
              <a:rPr lang="pt-BR" sz="2000" smtClean="0">
                <a:latin typeface="Arial" charset="0"/>
                <a:cs typeface="Arial" charset="0"/>
              </a:rPr>
              <a:t> constroem </a:t>
            </a:r>
            <a:r>
              <a:rPr lang="pt-BR" sz="2000" b="1" smtClean="0">
                <a:latin typeface="Arial" charset="0"/>
                <a:cs typeface="Arial" charset="0"/>
              </a:rPr>
              <a:t>valores sociais, conhecimentos, habilidades, atitudes e competências</a:t>
            </a:r>
            <a:r>
              <a:rPr lang="pt-BR" sz="2000" smtClean="0">
                <a:latin typeface="Arial" charset="0"/>
                <a:cs typeface="Arial" charset="0"/>
              </a:rPr>
              <a:t> voltadas para a </a:t>
            </a:r>
            <a:r>
              <a:rPr lang="pt-BR" sz="2000" b="1" smtClean="0">
                <a:latin typeface="Arial" charset="0"/>
                <a:cs typeface="Arial" charset="0"/>
              </a:rPr>
              <a:t>conservação do meio ambiente</a:t>
            </a:r>
            <a:r>
              <a:rPr lang="pt-BR" sz="2000" smtClean="0">
                <a:latin typeface="Arial" charset="0"/>
                <a:cs typeface="Arial" charset="0"/>
              </a:rPr>
              <a:t>, bem de uso comum do povo, essencial à </a:t>
            </a:r>
            <a:r>
              <a:rPr lang="pt-BR" sz="2000" b="1" smtClean="0">
                <a:latin typeface="Arial" charset="0"/>
                <a:cs typeface="Arial" charset="0"/>
              </a:rPr>
              <a:t>sadia qualidade de vida e sua sustentabilidade.</a:t>
            </a:r>
            <a:endParaRPr lang="pt-BR" sz="2000" smtClean="0">
              <a:latin typeface="Arial" charset="0"/>
              <a:cs typeface="Arial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50825" y="7604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altLang="pt-BR" sz="2400" b="1">
                <a:cs typeface="Times New Roman" pitchFamily="18" charset="0"/>
              </a:rPr>
              <a:t>Educação Ambiental – Bases Legais</a:t>
            </a:r>
            <a:endParaRPr lang="pt-BR" altLang="pt-BR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147" y="1349336"/>
            <a:ext cx="7886700" cy="1207626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483317"/>
            <a:ext cx="7886700" cy="369364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De 2013 até 2015, existiam 66 </a:t>
            </a:r>
            <a:r>
              <a:rPr lang="pt-BR" dirty="0" smtClean="0"/>
              <a:t>cadastros;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Até o mês de </a:t>
            </a:r>
            <a:r>
              <a:rPr lang="pt-BR" dirty="0" smtClean="0"/>
              <a:t>maio de </a:t>
            </a:r>
            <a:r>
              <a:rPr lang="pt-BR" dirty="0"/>
              <a:t>2017, totalizam </a:t>
            </a:r>
            <a:r>
              <a:rPr lang="pt-BR" dirty="0" smtClean="0"/>
              <a:t>309 cadastros;</a:t>
            </a:r>
          </a:p>
          <a:p>
            <a:r>
              <a:rPr lang="pt-BR" dirty="0" smtClean="0"/>
              <a:t>232 – Ações dentro do Programa ICMS Ecológico</a:t>
            </a:r>
          </a:p>
          <a:p>
            <a:r>
              <a:rPr lang="pt-BR" dirty="0" smtClean="0"/>
              <a:t>38 - </a:t>
            </a:r>
            <a:r>
              <a:rPr lang="pt-BR" dirty="0" err="1" smtClean="0"/>
              <a:t>PEAs</a:t>
            </a:r>
            <a:r>
              <a:rPr lang="pt-BR" dirty="0" smtClean="0"/>
              <a:t> no Licenciamento</a:t>
            </a:r>
          </a:p>
          <a:p>
            <a:r>
              <a:rPr lang="pt-BR" dirty="0" smtClean="0"/>
              <a:t>22 - Ações espontâneas órgãos públicos</a:t>
            </a:r>
          </a:p>
          <a:p>
            <a:r>
              <a:rPr lang="pt-BR" dirty="0" smtClean="0"/>
              <a:t>17 – Ações espontâneas sociedade civil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28650" y="341313"/>
            <a:ext cx="78867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eaLnBrk="1" hangingPunct="1"/>
            <a:r>
              <a:rPr lang="pt-BR" altLang="pt-BR" sz="2800" b="1" smtClean="0">
                <a:latin typeface="+mn-lt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800" dirty="0" smtClean="0">
              <a:latin typeface="+mn-lt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4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5" t="-5725" r="-9106" b="-3990"/>
          <a:stretch>
            <a:fillRect/>
          </a:stretch>
        </p:blipFill>
        <p:spPr bwMode="auto">
          <a:xfrm>
            <a:off x="981778" y="1742158"/>
            <a:ext cx="7036066" cy="41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365903" y="1431818"/>
            <a:ext cx="6478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b="1" dirty="0" smtClean="0" bmk="_Toc488060675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Iniciativas </a:t>
            </a:r>
            <a:r>
              <a:rPr lang="pt-BR" altLang="pt-BR" b="1" dirty="0" bmk="_Toc488060675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cadastradas no </a:t>
            </a:r>
            <a:r>
              <a:rPr lang="pt-BR" altLang="pt-BR" b="1" dirty="0" err="1" bmk="_Toc488060675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lang="pt-BR" altLang="pt-BR" b="1" dirty="0" bmk="_Toc488060675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/MS e área de abrangência</a:t>
            </a:r>
            <a:endParaRPr lang="pt-BR" altLang="pt-BR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54810" y="5870969"/>
            <a:ext cx="2391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Fonte: Gerado a partir do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/MS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400" b="1" dirty="0" err="1" smtClean="0">
                <a:latin typeface="Arial" charset="0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9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Gráfico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0" t="-26878" r="-16389" b="-17145"/>
          <a:stretch>
            <a:fillRect/>
          </a:stretch>
        </p:blipFill>
        <p:spPr bwMode="auto">
          <a:xfrm>
            <a:off x="1309036" y="1405287"/>
            <a:ext cx="6554804" cy="44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04086" y="1662648"/>
            <a:ext cx="229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b="1" dirty="0" smtClean="0" bmk="_Toc488060676">
                <a:latin typeface="+mn-lt"/>
                <a:ea typeface="Calibri" pitchFamily="34" charset="0"/>
                <a:cs typeface="Times New Roman" pitchFamily="18" charset="0"/>
              </a:rPr>
              <a:t>Tipos </a:t>
            </a:r>
            <a:r>
              <a:rPr lang="pt-BR" altLang="pt-BR" b="1" dirty="0" bmk="_Toc488060676">
                <a:latin typeface="+mn-lt"/>
                <a:ea typeface="Calibri" pitchFamily="34" charset="0"/>
                <a:cs typeface="Times New Roman" pitchFamily="18" charset="0"/>
              </a:rPr>
              <a:t>de ações no MS</a:t>
            </a:r>
            <a:r>
              <a:rPr lang="pt-BR" altLang="pt-BR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pt-BR" altLang="pt-BR" dirty="0">
              <a:latin typeface="+mn-lt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54810" y="5851719"/>
            <a:ext cx="2391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Fonte: Gerado a partir do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/MS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800" b="1" dirty="0" err="1" smtClean="0">
                <a:latin typeface="+mn-lt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800" b="1" dirty="0" smtClean="0">
                <a:latin typeface="+mn-lt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800" dirty="0" smtClean="0">
              <a:latin typeface="+mn-lt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2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918" y="1578791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 bmk="_Toc488060678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Motivações de EA no MS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097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0"/>
          <a:stretch>
            <a:fillRect/>
          </a:stretch>
        </p:blipFill>
        <p:spPr bwMode="auto">
          <a:xfrm>
            <a:off x="1568918" y="2059799"/>
            <a:ext cx="6179420" cy="3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54810" y="5909469"/>
            <a:ext cx="2391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Fonte: Gerado a partir do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/MS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800" b="1" dirty="0" err="1" smtClean="0">
                <a:latin typeface="+mn-lt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800" b="1" dirty="0" smtClean="0">
                <a:latin typeface="+mn-lt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800" dirty="0" smtClean="0">
              <a:latin typeface="+mn-lt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63313" y="1442255"/>
            <a:ext cx="6651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 bmk="_Toc488060679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Grupos de proponente iniciativas de EA no MS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Gráfico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47" y="1884659"/>
            <a:ext cx="5965258" cy="40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14555" y="5866210"/>
            <a:ext cx="26913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Fonte: Gerado a partir do </a:t>
            </a:r>
            <a:r>
              <a:rPr kumimoji="0" lang="pt-BR" alt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SisEAMS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800" b="1" dirty="0" err="1" smtClean="0">
                <a:latin typeface="+mn-lt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800" b="1" dirty="0" smtClean="0">
                <a:latin typeface="+mn-lt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800" dirty="0" smtClean="0">
              <a:latin typeface="+mn-lt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7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1" y="1370331"/>
            <a:ext cx="6477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 bmk="_Toc48806068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Referente ao público alvo identificado no </a:t>
            </a:r>
            <a:r>
              <a:rPr kumimoji="0" lang="pt-BR" altLang="pt-BR" b="1" i="0" u="none" strike="noStrike" cap="none" normalizeH="0" baseline="0" dirty="0" err="1" smtClean="0" bmk="_Toc48806068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kumimoji="0" lang="pt-BR" altLang="pt-BR" b="1" i="0" u="none" strike="noStrike" cap="none" normalizeH="0" baseline="0" dirty="0" smtClean="0" bmk="_Toc48806068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/MS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Gráfico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764790"/>
            <a:ext cx="4610500" cy="41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1457" y="5924912"/>
            <a:ext cx="23210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Fonte: Gerado a partir do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/M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800" b="1" dirty="0" err="1" smtClean="0">
                <a:latin typeface="+mn-lt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800" b="1" dirty="0" smtClean="0">
                <a:latin typeface="+mn-lt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800" dirty="0" smtClean="0">
              <a:latin typeface="+mn-lt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83327"/>
              </p:ext>
            </p:extLst>
          </p:nvPr>
        </p:nvGraphicFramePr>
        <p:xfrm>
          <a:off x="4957010" y="2429775"/>
          <a:ext cx="3801528" cy="1940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6254"/>
                <a:gridCol w="435274"/>
              </a:tblGrid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Universidades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Setor Empresarial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Comunidade Rural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Funcionários Públicos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Comunidade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Comunidade Urbana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Professores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Alunos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5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Totais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537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541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880" y="1714616"/>
            <a:ext cx="5823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 bmk="_Toc488060682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Temáticas ambientais abordadas pelas iniciativas propostas no </a:t>
            </a:r>
            <a:r>
              <a:rPr kumimoji="0" lang="pt-BR" altLang="pt-BR" sz="1400" b="1" i="0" u="none" strike="noStrike" cap="none" normalizeH="0" baseline="0" dirty="0" err="1" smtClean="0" bmk="_Toc488060682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kumimoji="0" lang="pt-BR" altLang="pt-BR" sz="1400" b="1" i="0" u="none" strike="noStrike" cap="none" normalizeH="0" baseline="0" dirty="0" smtClean="0" bmk="_Toc488060682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/MS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169" name="Gráfico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/>
          <a:stretch>
            <a:fillRect/>
          </a:stretch>
        </p:blipFill>
        <p:spPr bwMode="auto">
          <a:xfrm>
            <a:off x="231005" y="2300437"/>
            <a:ext cx="4754881" cy="33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11457" y="5886412"/>
            <a:ext cx="23210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Fonte: Gerado a partir do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SisEA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/M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800" b="1" dirty="0" err="1" smtClean="0">
                <a:latin typeface="+mn-lt"/>
                <a:ea typeface="Times New Roman" pitchFamily="18" charset="0"/>
                <a:cs typeface="Arial" charset="0"/>
              </a:rPr>
              <a:t>SisEA</a:t>
            </a:r>
            <a:r>
              <a:rPr lang="pt-BR" altLang="pt-BR" sz="2800" b="1" dirty="0" smtClean="0">
                <a:latin typeface="+mn-lt"/>
                <a:ea typeface="Times New Roman" pitchFamily="18" charset="0"/>
                <a:cs typeface="Arial" charset="0"/>
              </a:rPr>
              <a:t>/MS – Sistema Estadual de Informação em Educação Ambiental</a:t>
            </a:r>
            <a:endParaRPr lang="pt-BR" sz="2800" dirty="0" smtClean="0">
              <a:latin typeface="+mn-lt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13211"/>
              </p:ext>
            </p:extLst>
          </p:nvPr>
        </p:nvGraphicFramePr>
        <p:xfrm>
          <a:off x="5226522" y="2285792"/>
          <a:ext cx="3763645" cy="323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8200"/>
                <a:gridCol w="38544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Temática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Mudanças Climáticas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Colegiados (Comissões, Conselhos, etc).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Fortalecimento Institucional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X – Outros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Energia Elétrica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Programas de Inclusão Social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Legislação e Políticas Públicas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Capacitação e Formação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Unidades de Conservação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Animais Silvestres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Impactos Ambientais (Queimada, Assoreamento, etc.).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Formação Educação Ambiental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Vegetação (Plantas, Mata Ciliar, etc.)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Água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Resíduos (Lixo, Coleta, etc.)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Totais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898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3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628650" y="341313"/>
            <a:ext cx="7886700" cy="1208087"/>
          </a:xfrm>
        </p:spPr>
        <p:txBody>
          <a:bodyPr/>
          <a:lstStyle/>
          <a:p>
            <a:pPr algn="r" eaLnBrk="1" hangingPunct="1"/>
            <a:r>
              <a:rPr lang="pt-BR" altLang="pt-BR" sz="2400" b="1" smtClean="0">
                <a:latin typeface="Arial" charset="0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7890" name="CaixaDeTexto 1"/>
          <p:cNvSpPr txBox="1">
            <a:spLocks noChangeArrowheads="1"/>
          </p:cNvSpPr>
          <p:nvPr/>
        </p:nvSpPr>
        <p:spPr bwMode="auto">
          <a:xfrm>
            <a:off x="6321425" y="4910138"/>
            <a:ext cx="2627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pt-BR" sz="4000" b="1" dirty="0"/>
          </a:p>
          <a:p>
            <a:pPr algn="r"/>
            <a:r>
              <a:rPr lang="pt-BR" sz="4000" b="1" dirty="0"/>
              <a:t>Obrigada!</a:t>
            </a:r>
          </a:p>
        </p:txBody>
      </p:sp>
      <p:sp>
        <p:nvSpPr>
          <p:cNvPr id="37891" name="Retângulo 4"/>
          <p:cNvSpPr>
            <a:spLocks noChangeArrowheads="1"/>
          </p:cNvSpPr>
          <p:nvPr/>
        </p:nvSpPr>
        <p:spPr bwMode="auto">
          <a:xfrm>
            <a:off x="69850" y="1466850"/>
            <a:ext cx="81264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/>
              <a:t>Unidade de Educação Ambiental (</a:t>
            </a:r>
            <a:r>
              <a:rPr lang="pt-BR" b="1" dirty="0" err="1"/>
              <a:t>Unea</a:t>
            </a:r>
            <a:r>
              <a:rPr lang="pt-BR" b="1" dirty="0"/>
              <a:t>/GDM/Imasul)</a:t>
            </a:r>
            <a:br>
              <a:rPr lang="pt-BR" b="1" dirty="0"/>
            </a:br>
            <a:r>
              <a:rPr lang="pt-BR" dirty="0"/>
              <a:t>Eliane Maria Garcia (Coordenadora)</a:t>
            </a:r>
            <a:br>
              <a:rPr lang="pt-BR" dirty="0"/>
            </a:br>
            <a:r>
              <a:rPr lang="pt-BR" dirty="0"/>
              <a:t>Telefone: (67) 3318-5647 / 5624 / 5649</a:t>
            </a:r>
            <a:br>
              <a:rPr lang="pt-BR" dirty="0"/>
            </a:br>
            <a:r>
              <a:rPr lang="pt-BR" dirty="0"/>
              <a:t>E-mail: </a:t>
            </a:r>
            <a:r>
              <a:rPr lang="pt-BR" dirty="0">
                <a:solidFill>
                  <a:srgbClr val="0000FF"/>
                </a:solidFill>
              </a:rPr>
              <a:t>educacaoambiental@imasul.ms.gov.br</a:t>
            </a:r>
          </a:p>
          <a:p>
            <a:pPr algn="ctr"/>
            <a:endParaRPr lang="pt-BR" dirty="0">
              <a:solidFill>
                <a:srgbClr val="0000FF"/>
              </a:solidFill>
            </a:endParaRPr>
          </a:p>
          <a:p>
            <a:pPr algn="ctr"/>
            <a:r>
              <a:rPr lang="pt-BR" dirty="0"/>
              <a:t>Corpo técnico:</a:t>
            </a:r>
            <a:br>
              <a:rPr lang="pt-BR" dirty="0"/>
            </a:br>
            <a:r>
              <a:rPr lang="pt-BR" dirty="0"/>
              <a:t>Adriano Souza Coelho</a:t>
            </a:r>
          </a:p>
          <a:p>
            <a:pPr algn="ctr"/>
            <a:r>
              <a:rPr lang="pt-BR" dirty="0"/>
              <a:t>Andréa Carvalho Macieira</a:t>
            </a:r>
          </a:p>
          <a:p>
            <a:pPr algn="ctr"/>
            <a:r>
              <a:rPr lang="pt-BR" dirty="0"/>
              <a:t>Auristela Silva dos Santos</a:t>
            </a:r>
          </a:p>
          <a:p>
            <a:pPr algn="ctr"/>
            <a:r>
              <a:rPr lang="pt-BR" dirty="0"/>
              <a:t>Heloisa Pincela Vasconcelos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628650" y="482600"/>
            <a:ext cx="7886700" cy="1208088"/>
          </a:xfrm>
        </p:spPr>
        <p:txBody>
          <a:bodyPr/>
          <a:lstStyle/>
          <a:p>
            <a:pPr algn="r" eaLnBrk="1" hangingPunct="1"/>
            <a:r>
              <a:rPr lang="pt-BR" altLang="pt-BR" sz="2400" b="1" smtClean="0">
                <a:latin typeface="Arial" charset="0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444500" y="1763713"/>
            <a:ext cx="8304213" cy="414496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t-BR" b="1" dirty="0" smtClean="0">
                <a:latin typeface="Arial" charset="0"/>
                <a:cs typeface="Arial" charset="0"/>
              </a:rPr>
              <a:t>(Lei nº 9.795/99)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b="1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>Objetivos fundamentais: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Art. 5</a:t>
            </a:r>
            <a:r>
              <a:rPr lang="pt-BR" sz="2000" u="sng" dirty="0" smtClean="0">
                <a:latin typeface="Arial" charset="0"/>
                <a:cs typeface="Arial" charset="0"/>
              </a:rPr>
              <a:t>º</a:t>
            </a:r>
            <a:r>
              <a:rPr lang="pt-BR" sz="2000" dirty="0" smtClean="0">
                <a:latin typeface="Arial" charset="0"/>
                <a:cs typeface="Arial" charset="0"/>
              </a:rPr>
              <a:t> São objetivos fundamentais da educação ambiental: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III - à garantia de democratização das informações ambientais.</a:t>
            </a:r>
          </a:p>
          <a:p>
            <a:pPr marL="0" indent="0" algn="just" eaLnBrk="1" hangingPunct="1"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t-BR" sz="2000" b="1" dirty="0" smtClean="0">
                <a:latin typeface="Arial" charset="0"/>
                <a:cs typeface="Arial" charset="0"/>
              </a:rPr>
              <a:t>Disposições Gerais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Art. 8º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t-BR" sz="2000" dirty="0" smtClean="0">
                <a:latin typeface="Arial" charset="0"/>
                <a:cs typeface="Arial" charset="0"/>
              </a:rPr>
              <a:t>Recomenda a montagem de uma rede de banco de dados e imagens, para apoio às ações de Educação Ambiental.</a:t>
            </a:r>
          </a:p>
          <a:p>
            <a:pPr marL="0" indent="0" eaLnBrk="1" hangingPunct="1"/>
            <a:endParaRPr lang="pt-BR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30375"/>
            <a:ext cx="7886700" cy="4383088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pt-BR" sz="1800" b="1" dirty="0" smtClean="0">
                <a:latin typeface="Arial" charset="0"/>
                <a:cs typeface="Arial" charset="0"/>
              </a:rPr>
              <a:t>O Programa Nacional de Educação Ambiental (</a:t>
            </a:r>
            <a:r>
              <a:rPr lang="pt-BR" sz="1800" b="1" dirty="0" err="1" smtClean="0">
                <a:latin typeface="Arial" charset="0"/>
                <a:cs typeface="Arial" charset="0"/>
              </a:rPr>
              <a:t>ProNEA</a:t>
            </a:r>
            <a:r>
              <a:rPr lang="pt-BR" sz="1800" b="1" dirty="0" smtClean="0">
                <a:latin typeface="Arial" charset="0"/>
                <a:cs typeface="Arial" charset="0"/>
              </a:rPr>
              <a:t>/2004), incentiva:</a:t>
            </a:r>
          </a:p>
          <a:p>
            <a:pPr marL="0" indent="0" eaLnBrk="1" hangingPunct="1">
              <a:buFont typeface="Arial" charset="0"/>
              <a:buNone/>
            </a:pPr>
            <a:r>
              <a:rPr lang="pt-BR" sz="1800" dirty="0" smtClean="0"/>
              <a:t>- o </a:t>
            </a:r>
            <a:r>
              <a:rPr lang="pt-BR" sz="1800" b="1" dirty="0" smtClean="0"/>
              <a:t>levantamento de programas e projetos</a:t>
            </a:r>
            <a:r>
              <a:rPr lang="pt-BR" sz="1800" dirty="0" smtClean="0"/>
              <a:t> desenvolvidos na área de educação ambiental;</a:t>
            </a:r>
          </a:p>
          <a:p>
            <a:pPr marL="0" indent="0" algn="just" eaLnBrk="1" hangingPunct="1">
              <a:buFontTx/>
              <a:buChar char="-"/>
            </a:pPr>
            <a:r>
              <a:rPr lang="pt-BR" sz="1800" dirty="0" smtClean="0"/>
              <a:t> o </a:t>
            </a:r>
            <a:r>
              <a:rPr lang="pt-BR" sz="1800" b="1" dirty="0" smtClean="0"/>
              <a:t>intercâmbio de informações</a:t>
            </a:r>
            <a:r>
              <a:rPr lang="pt-BR" sz="1800" dirty="0" smtClean="0"/>
              <a:t>;</a:t>
            </a:r>
          </a:p>
          <a:p>
            <a:pPr marL="0" indent="0" algn="just" eaLnBrk="1" hangingPunct="1">
              <a:buFontTx/>
              <a:buChar char="-"/>
            </a:pPr>
            <a:r>
              <a:rPr lang="pt-BR" sz="1800" dirty="0" smtClean="0"/>
              <a:t> o desenvolvimento de </a:t>
            </a:r>
            <a:r>
              <a:rPr lang="pt-BR" sz="1800" b="1" dirty="0" smtClean="0"/>
              <a:t>instrumentos e metodologias visando o acompanhamento e a avaliação</a:t>
            </a:r>
            <a:r>
              <a:rPr lang="pt-BR" sz="1800" dirty="0" smtClean="0"/>
              <a:t> de projetos de Educação Ambiental;</a:t>
            </a:r>
          </a:p>
          <a:p>
            <a:pPr marL="0" indent="0" algn="just" eaLnBrk="1" hangingPunct="1">
              <a:buFontTx/>
              <a:buChar char="-"/>
            </a:pPr>
            <a:r>
              <a:rPr lang="pt-BR" sz="1800" dirty="0" smtClean="0"/>
              <a:t> a </a:t>
            </a:r>
            <a:r>
              <a:rPr lang="pt-BR" sz="1800" b="1" dirty="0" smtClean="0"/>
              <a:t>coleta e difusão de informações sobre experiências</a:t>
            </a:r>
            <a:r>
              <a:rPr lang="pt-BR" sz="1800" dirty="0" smtClean="0"/>
              <a:t> de educação ambiental junto a usuários de recursos naturais, como forma de fortalecer ações locais que visem a adoção de procedimentos sustentáveis no uso do patrimônio comum; e ,</a:t>
            </a:r>
          </a:p>
          <a:p>
            <a:pPr marL="0" indent="0" algn="just" eaLnBrk="1" hangingPunct="1">
              <a:buFontTx/>
              <a:buChar char="-"/>
            </a:pPr>
            <a:r>
              <a:rPr lang="pt-BR" sz="1800" dirty="0" smtClean="0"/>
              <a:t> os </a:t>
            </a:r>
            <a:r>
              <a:rPr lang="pt-BR" sz="1800" b="1" dirty="0" smtClean="0"/>
              <a:t>estados</a:t>
            </a:r>
            <a:r>
              <a:rPr lang="pt-BR" sz="1800" dirty="0" smtClean="0"/>
              <a:t> a </a:t>
            </a:r>
            <a:r>
              <a:rPr lang="pt-BR" sz="1800" b="1" dirty="0" smtClean="0"/>
              <a:t>desenvolverem um cadastro</a:t>
            </a:r>
            <a:r>
              <a:rPr lang="pt-BR" sz="1800" dirty="0" smtClean="0"/>
              <a:t> dos diversos </a:t>
            </a:r>
            <a:r>
              <a:rPr lang="pt-BR" sz="1800" b="1" dirty="0" smtClean="0"/>
              <a:t>agentes</a:t>
            </a:r>
            <a:r>
              <a:rPr lang="pt-BR" sz="1800" dirty="0" smtClean="0"/>
              <a:t> que atuam na área da educação ambiental</a:t>
            </a:r>
            <a:r>
              <a:rPr lang="pt-BR" sz="2000" dirty="0" smtClean="0"/>
              <a:t>.</a:t>
            </a:r>
          </a:p>
        </p:txBody>
      </p:sp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628650" y="482600"/>
            <a:ext cx="7886700" cy="1208088"/>
          </a:xfrm>
        </p:spPr>
        <p:txBody>
          <a:bodyPr/>
          <a:lstStyle/>
          <a:p>
            <a:pPr algn="r" eaLnBrk="1" hangingPunct="1"/>
            <a:r>
              <a:rPr lang="pt-BR" altLang="pt-BR" sz="2400" b="1" smtClean="0">
                <a:latin typeface="Arial" charset="0"/>
                <a:ea typeface="Times New Roman" pitchFamily="18" charset="0"/>
                <a:cs typeface="Arial" charset="0"/>
              </a:rPr>
              <a:t>SisEA/MS – Sistema Estadual de Informação em Educação Ambiental</a:t>
            </a:r>
            <a:endParaRPr lang="pt-BR" sz="24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50825" y="531813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pt-BR" altLang="pt-BR" sz="2400" b="1">
                <a:cs typeface="Times New Roman" pitchFamily="18" charset="0"/>
              </a:rPr>
              <a:t>SisEA/MS – Sistema Estadual de Informação em Educação Ambiental</a:t>
            </a:r>
            <a:endParaRPr lang="pt-BR" altLang="pt-BR" sz="2400">
              <a:cs typeface="Times New Roman" pitchFamily="18" charset="0"/>
            </a:endParaRP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609600" y="1584097"/>
            <a:ext cx="81359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altLang="pt-BR" sz="2000" dirty="0">
                <a:cs typeface="Times New Roman" pitchFamily="18" charset="0"/>
              </a:rPr>
              <a:t>Em 2013, Imasul lançou o </a:t>
            </a:r>
            <a:r>
              <a:rPr lang="pt-BR" altLang="pt-BR" sz="2000" b="1" dirty="0">
                <a:cs typeface="Times New Roman" pitchFamily="18" charset="0"/>
              </a:rPr>
              <a:t>Sistema de Informação em Educação Ambiental de Mato Grosso do Sul (</a:t>
            </a:r>
            <a:r>
              <a:rPr lang="pt-BR" altLang="pt-BR" sz="2000" b="1" dirty="0" err="1">
                <a:cs typeface="Times New Roman" pitchFamily="18" charset="0"/>
              </a:rPr>
              <a:t>SisEA</a:t>
            </a:r>
            <a:r>
              <a:rPr lang="pt-BR" altLang="pt-BR" sz="2000" b="1" dirty="0">
                <a:cs typeface="Times New Roman" pitchFamily="18" charset="0"/>
              </a:rPr>
              <a:t>/MS)</a:t>
            </a:r>
            <a:r>
              <a:rPr lang="pt-BR" altLang="pt-BR" sz="2000" dirty="0">
                <a:cs typeface="Times New Roman" pitchFamily="18" charset="0"/>
              </a:rPr>
              <a:t>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/>
            <a:r>
              <a:rPr lang="pt-BR" altLang="pt-BR" sz="2000" dirty="0">
                <a:cs typeface="Times New Roman" pitchFamily="18" charset="0"/>
              </a:rPr>
              <a:t>O </a:t>
            </a:r>
            <a:r>
              <a:rPr lang="pt-BR" altLang="pt-BR" sz="2000" dirty="0" err="1">
                <a:cs typeface="Times New Roman" pitchFamily="18" charset="0"/>
              </a:rPr>
              <a:t>SisEA</a:t>
            </a:r>
            <a:r>
              <a:rPr lang="pt-BR" altLang="pt-BR" sz="2000" dirty="0">
                <a:cs typeface="Times New Roman" pitchFamily="18" charset="0"/>
              </a:rPr>
              <a:t>/MS faz parte do Sistema IMASUL de Registros e Informações Estratégicas do Meio Ambiente (</a:t>
            </a:r>
            <a:r>
              <a:rPr lang="pt-BR" altLang="pt-BR" sz="2000" dirty="0" err="1">
                <a:cs typeface="Times New Roman" pitchFamily="18" charset="0"/>
              </a:rPr>
              <a:t>Siriema</a:t>
            </a:r>
            <a:r>
              <a:rPr lang="pt-BR" altLang="pt-BR" sz="2000" dirty="0">
                <a:cs typeface="Times New Roman" pitchFamily="18" charset="0"/>
              </a:rPr>
              <a:t>).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/>
            <a:r>
              <a:rPr lang="pt-BR" altLang="pt-BR" sz="2000" dirty="0">
                <a:cs typeface="Times New Roman" pitchFamily="18" charset="0"/>
              </a:rPr>
              <a:t>O </a:t>
            </a:r>
            <a:r>
              <a:rPr lang="pt-BR" altLang="pt-BR" sz="2000" dirty="0" err="1">
                <a:cs typeface="Times New Roman" pitchFamily="18" charset="0"/>
              </a:rPr>
              <a:t>SisEA</a:t>
            </a:r>
            <a:r>
              <a:rPr lang="pt-BR" altLang="pt-BR" sz="2000" dirty="0">
                <a:cs typeface="Times New Roman" pitchFamily="18" charset="0"/>
              </a:rPr>
              <a:t>/MS é </a:t>
            </a:r>
            <a:r>
              <a:rPr lang="pt-BR" altLang="pt-BR" sz="2000" dirty="0" smtClean="0">
                <a:cs typeface="Times New Roman" pitchFamily="18" charset="0"/>
              </a:rPr>
              <a:t>um instrumento da politica de educação ambiental, e tem </a:t>
            </a:r>
            <a:r>
              <a:rPr lang="pt-BR" altLang="pt-BR" sz="2000" dirty="0">
                <a:cs typeface="Times New Roman" pitchFamily="18" charset="0"/>
              </a:rPr>
              <a:t>como finalidade </a:t>
            </a:r>
            <a:r>
              <a:rPr lang="pt-BR" altLang="pt-BR" sz="2000" b="1" dirty="0">
                <a:cs typeface="Times New Roman" pitchFamily="18" charset="0"/>
              </a:rPr>
              <a:t>cadastrar, integrar, sistematizar, analisar, aprovar e divulgar </a:t>
            </a:r>
            <a:r>
              <a:rPr lang="pt-BR" altLang="pt-BR" sz="2000" dirty="0">
                <a:cs typeface="Times New Roman" pitchFamily="18" charset="0"/>
              </a:rPr>
              <a:t>programas, projetos, campanhas, pesquisas e ações de educação ambiental no Estado de Mato Grosso do Sul.</a:t>
            </a: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algn="just" eaLnBrk="0" hangingPunct="0"/>
            <a:endParaRPr lang="pt-BR" altLang="pt-BR" sz="2000" dirty="0">
              <a:cs typeface="Times New Roman" pitchFamily="18" charset="0"/>
            </a:endParaRPr>
          </a:p>
          <a:p>
            <a:pPr eaLnBrk="0" hangingPunct="0"/>
            <a:endParaRPr lang="pt-BR" altLang="pt-BR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ag inicial imas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6" y="539016"/>
            <a:ext cx="5650664" cy="543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1267026" y="5139890"/>
            <a:ext cx="457532" cy="17325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pag inicial un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762000"/>
            <a:ext cx="899318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Line 7"/>
          <p:cNvSpPr>
            <a:spLocks noChangeShapeType="1"/>
          </p:cNvSpPr>
          <p:nvPr/>
        </p:nvSpPr>
        <p:spPr bwMode="auto">
          <a:xfrm flipH="1">
            <a:off x="5937249" y="1982804"/>
            <a:ext cx="1156569" cy="10524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pag inicial sis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7238"/>
            <a:ext cx="9144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Line 5"/>
          <p:cNvSpPr>
            <a:spLocks noChangeShapeType="1"/>
          </p:cNvSpPr>
          <p:nvPr/>
        </p:nvSpPr>
        <p:spPr bwMode="auto">
          <a:xfrm flipH="1">
            <a:off x="5095875" y="4831882"/>
            <a:ext cx="1295300" cy="4830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ag inicial sisea vis cole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042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5"/>
          <p:cNvSpPr>
            <a:spLocks noChangeShapeType="1"/>
          </p:cNvSpPr>
          <p:nvPr/>
        </p:nvSpPr>
        <p:spPr bwMode="auto">
          <a:xfrm>
            <a:off x="8193088" y="1231900"/>
            <a:ext cx="390525" cy="255588"/>
          </a:xfrm>
          <a:prstGeom prst="line">
            <a:avLst/>
          </a:prstGeom>
          <a:noFill/>
          <a:ln w="9525">
            <a:solidFill>
              <a:srgbClr val="C94D1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 flipH="1">
            <a:off x="1471639" y="1291526"/>
            <a:ext cx="815624" cy="27829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 flipH="1">
            <a:off x="596900" y="1126157"/>
            <a:ext cx="839788" cy="385144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2237</TotalTime>
  <Words>1453</Words>
  <Application>Microsoft Office PowerPoint</Application>
  <PresentationFormat>Apresentação na tela (4:3)</PresentationFormat>
  <Paragraphs>269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Times New Roman</vt:lpstr>
      <vt:lpstr>Tema do Office</vt:lpstr>
      <vt:lpstr>Sistema de Informação em Educação Ambiental de Mato Grosso do Sul (SisEA/MS)</vt:lpstr>
      <vt:lpstr>Apresentação do PowerPoint</vt:lpstr>
      <vt:lpstr>SisEA/MS – Sistema Estadual de Informação em Educação Ambiental</vt:lpstr>
      <vt:lpstr>SisEA/MS – Sistema Estadual de Informação em Educação Ambiental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SisEA/MS – Sistema Estadual de Informação em Educação Ambiental</vt:lpstr>
      <vt:lpstr>Apresentação do PowerPoint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Apresentação do PowerPoint</vt:lpstr>
      <vt:lpstr>SisEA/MS – Sistema Estadual de Informação em Educação Ambiental</vt:lpstr>
      <vt:lpstr>RESULTADOS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  <vt:lpstr>SisEA/MS – Sistema Estadual de Informação em Educação Ambiental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Marielly Chimenes</dc:creator>
  <cp:lastModifiedBy>Marcia Cristina Caires Rodrigues</cp:lastModifiedBy>
  <cp:revision>198</cp:revision>
  <dcterms:created xsi:type="dcterms:W3CDTF">2015-05-29T05:19:14Z</dcterms:created>
  <dcterms:modified xsi:type="dcterms:W3CDTF">2017-08-25T17:28:48Z</dcterms:modified>
</cp:coreProperties>
</file>